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46ee7dff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46ee7dff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51622d5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51622d5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51e213838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51e213838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46ee7dff8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46ee7dff8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d9c67055b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d9c67055b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3da43a8b6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3da43a8b6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51d23597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51d23597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3da43a8b6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3da43a8b6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3da43a8b6a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3da43a8b6a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d9c67055b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d9c67055b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6.jpg"/><Relationship Id="rId5" Type="http://schemas.openxmlformats.org/officeDocument/2006/relationships/image" Target="../media/image3.png"/><Relationship Id="rId6" Type="http://schemas.openxmlformats.org/officeDocument/2006/relationships/image" Target="../media/image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github.com/salineroa/formula-1-racing-data-pipeline?tab=readme-ov-file" TargetMode="External"/><Relationship Id="rId4" Type="http://schemas.openxmlformats.org/officeDocument/2006/relationships/hyperlink" Target="https://github.com/lucia-corsan/Formula-One-ML/tree/main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7"/>
          <p:cNvPicPr preferRelativeResize="0"/>
          <p:nvPr/>
        </p:nvPicPr>
        <p:blipFill rotWithShape="1">
          <a:blip r:embed="rId4">
            <a:alphaModFix/>
          </a:blip>
          <a:srcRect b="11632" l="0" r="0" t="11639"/>
          <a:stretch/>
        </p:blipFill>
        <p:spPr>
          <a:xfrm>
            <a:off x="5181200" y="1645500"/>
            <a:ext cx="3471224" cy="197460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7" name="Google Shape;137;p17"/>
          <p:cNvPicPr preferRelativeResize="0"/>
          <p:nvPr/>
        </p:nvPicPr>
        <p:blipFill rotWithShape="1">
          <a:blip r:embed="rId5">
            <a:alphaModFix/>
          </a:blip>
          <a:srcRect b="0" l="0" r="19980" t="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8" name="Google Shape;138;p17"/>
          <p:cNvSpPr txBox="1"/>
          <p:nvPr>
            <p:ph type="ctrTitle"/>
          </p:nvPr>
        </p:nvSpPr>
        <p:spPr>
          <a:xfrm>
            <a:off x="722375" y="1645500"/>
            <a:ext cx="4059300" cy="19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 to End F1 Analytics Dashboard</a:t>
            </a:r>
            <a:endParaRPr/>
          </a:p>
        </p:txBody>
      </p:sp>
      <p:pic>
        <p:nvPicPr>
          <p:cNvPr id="139" name="Google Shape;139;p17"/>
          <p:cNvPicPr preferRelativeResize="0"/>
          <p:nvPr/>
        </p:nvPicPr>
        <p:blipFill rotWithShape="1">
          <a:blip r:embed="rId6">
            <a:alphaModFix/>
          </a:blip>
          <a:srcRect b="0" l="36644" r="36641" t="0"/>
          <a:stretch/>
        </p:blipFill>
        <p:spPr>
          <a:xfrm>
            <a:off x="8271300" y="2337575"/>
            <a:ext cx="872701" cy="183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Investigating Project Timelines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Investigating Jolpica API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Implementing Smaller Azure projects to get familiar with Azure Pipelines</a:t>
            </a:r>
            <a:r>
              <a:rPr lang="en"/>
              <a:t> 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Identified Key objectives as ETL pipeline and Analytics Dashboard enabling Parallel </a:t>
            </a:r>
            <a:r>
              <a:rPr lang="en"/>
              <a:t>development</a:t>
            </a:r>
            <a:endParaRPr/>
          </a:p>
        </p:txBody>
      </p:sp>
      <p:sp>
        <p:nvSpPr>
          <p:cNvPr id="194" name="Google Shape;194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 sz="3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Proposal For Parallel Development</a:t>
            </a:r>
            <a:endParaRPr/>
          </a:p>
        </p:txBody>
      </p:sp>
      <p:sp>
        <p:nvSpPr>
          <p:cNvPr id="200" name="Google Shape;200;p27"/>
          <p:cNvSpPr txBox="1"/>
          <p:nvPr>
            <p:ph idx="1" type="body"/>
          </p:nvPr>
        </p:nvSpPr>
        <p:spPr>
          <a:xfrm>
            <a:off x="727650" y="24477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Provision All necessary Azure Services and Enable Data Connections (ex: ADLS to DataBricks)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Backfill Data for a single Season as Source Data for Dashboard Development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Work on ETL pipeline to handle Incremental Data load for History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Investigate Performance Optimisations (Implementing SCD 2, Partition Strategy etc)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Use Iterative Approach for Development via Jira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next?</a:t>
            </a:r>
            <a:endParaRPr sz="3000"/>
          </a:p>
        </p:txBody>
      </p:sp>
      <p:sp>
        <p:nvSpPr>
          <p:cNvPr id="206" name="Google Shape;206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Investigate Tentative Timelines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Ingest a season’s worth of data into medallion architecture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Create a Dimensional Model for warehousing (Fact and Dimension tables)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Assign tasks on Jira for tracking progress of the project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Assign </a:t>
            </a:r>
            <a:r>
              <a:rPr lang="en"/>
              <a:t>Responsibilities</a:t>
            </a:r>
            <a:r>
              <a:rPr lang="en"/>
              <a:t> among teammates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1" name="Google Shape;211;p29"/>
          <p:cNvCxnSpPr/>
          <p:nvPr/>
        </p:nvCxnSpPr>
        <p:spPr>
          <a:xfrm>
            <a:off x="4067669" y="3263604"/>
            <a:ext cx="4650900" cy="0"/>
          </a:xfrm>
          <a:prstGeom prst="straightConnector1">
            <a:avLst/>
          </a:prstGeom>
          <a:noFill/>
          <a:ln cap="flat" cmpd="sng" w="3810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29"/>
          <p:cNvCxnSpPr/>
          <p:nvPr/>
        </p:nvCxnSpPr>
        <p:spPr>
          <a:xfrm>
            <a:off x="662650" y="3263604"/>
            <a:ext cx="3218400" cy="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3" name="Google Shape;213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Timeline</a:t>
            </a:r>
            <a:endParaRPr sz="3000"/>
          </a:p>
        </p:txBody>
      </p:sp>
      <p:grpSp>
        <p:nvGrpSpPr>
          <p:cNvPr id="214" name="Google Shape;214;p29"/>
          <p:cNvGrpSpPr/>
          <p:nvPr/>
        </p:nvGrpSpPr>
        <p:grpSpPr>
          <a:xfrm>
            <a:off x="5293201" y="2678680"/>
            <a:ext cx="1040700" cy="1039104"/>
            <a:chOff x="5293201" y="2678680"/>
            <a:chExt cx="1040700" cy="1039104"/>
          </a:xfrm>
        </p:grpSpPr>
        <p:sp>
          <p:nvSpPr>
            <p:cNvPr id="215" name="Google Shape;215;p29"/>
            <p:cNvSpPr txBox="1"/>
            <p:nvPr/>
          </p:nvSpPr>
          <p:spPr>
            <a:xfrm>
              <a:off x="5297801" y="2856485"/>
              <a:ext cx="1029000" cy="8613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chemeClr val="accent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Prototype Dashboard</a:t>
              </a:r>
              <a:endParaRPr sz="9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16" name="Google Shape;216;p29"/>
            <p:cNvSpPr txBox="1"/>
            <p:nvPr/>
          </p:nvSpPr>
          <p:spPr>
            <a:xfrm>
              <a:off x="5293201" y="2678680"/>
              <a:ext cx="10407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17" name="Google Shape;217;p29"/>
          <p:cNvGrpSpPr/>
          <p:nvPr/>
        </p:nvGrpSpPr>
        <p:grpSpPr>
          <a:xfrm>
            <a:off x="6415277" y="2678680"/>
            <a:ext cx="1029017" cy="1039006"/>
            <a:chOff x="6415277" y="2678680"/>
            <a:chExt cx="1029017" cy="1039006"/>
          </a:xfrm>
        </p:grpSpPr>
        <p:sp>
          <p:nvSpPr>
            <p:cNvPr id="218" name="Google Shape;218;p29"/>
            <p:cNvSpPr txBox="1"/>
            <p:nvPr/>
          </p:nvSpPr>
          <p:spPr>
            <a:xfrm>
              <a:off x="6415277" y="2856387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User testing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19" name="Google Shape;219;p29"/>
            <p:cNvSpPr txBox="1"/>
            <p:nvPr/>
          </p:nvSpPr>
          <p:spPr>
            <a:xfrm>
              <a:off x="6415294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20" name="Google Shape;220;p29"/>
          <p:cNvGrpSpPr/>
          <p:nvPr/>
        </p:nvGrpSpPr>
        <p:grpSpPr>
          <a:xfrm>
            <a:off x="7532731" y="2678680"/>
            <a:ext cx="1029011" cy="1039104"/>
            <a:chOff x="7532731" y="2678680"/>
            <a:chExt cx="1029011" cy="1039104"/>
          </a:xfrm>
        </p:grpSpPr>
        <p:sp>
          <p:nvSpPr>
            <p:cNvPr id="221" name="Google Shape;221;p29"/>
            <p:cNvSpPr txBox="1"/>
            <p:nvPr/>
          </p:nvSpPr>
          <p:spPr>
            <a:xfrm>
              <a:off x="7532731" y="2856484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Dev hand-off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2" name="Google Shape;222;p29"/>
            <p:cNvSpPr txBox="1"/>
            <p:nvPr/>
          </p:nvSpPr>
          <p:spPr>
            <a:xfrm>
              <a:off x="7532742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23" name="Google Shape;223;p29"/>
          <p:cNvGrpSpPr/>
          <p:nvPr/>
        </p:nvGrpSpPr>
        <p:grpSpPr>
          <a:xfrm>
            <a:off x="4180373" y="2678680"/>
            <a:ext cx="1029024" cy="1039007"/>
            <a:chOff x="4180373" y="2678680"/>
            <a:chExt cx="1029024" cy="1039007"/>
          </a:xfrm>
        </p:grpSpPr>
        <p:sp>
          <p:nvSpPr>
            <p:cNvPr id="224" name="Google Shape;224;p29"/>
            <p:cNvSpPr txBox="1"/>
            <p:nvPr/>
          </p:nvSpPr>
          <p:spPr>
            <a:xfrm>
              <a:off x="4180373" y="2856387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ETL pipeline Dev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5" name="Google Shape;225;p29"/>
            <p:cNvSpPr txBox="1"/>
            <p:nvPr/>
          </p:nvSpPr>
          <p:spPr>
            <a:xfrm>
              <a:off x="4180397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26" name="Google Shape;226;p29"/>
          <p:cNvGrpSpPr/>
          <p:nvPr/>
        </p:nvGrpSpPr>
        <p:grpSpPr>
          <a:xfrm>
            <a:off x="3062921" y="2678680"/>
            <a:ext cx="1029028" cy="1039008"/>
            <a:chOff x="3062921" y="2678680"/>
            <a:chExt cx="1029028" cy="1039008"/>
          </a:xfrm>
        </p:grpSpPr>
        <p:sp>
          <p:nvSpPr>
            <p:cNvPr id="227" name="Google Shape;227;p29"/>
            <p:cNvSpPr txBox="1"/>
            <p:nvPr/>
          </p:nvSpPr>
          <p:spPr>
            <a:xfrm>
              <a:off x="3062921" y="2856388"/>
              <a:ext cx="1029000" cy="86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Analytics</a:t>
              </a: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 and Dashboard Dev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8" name="Google Shape;228;p29"/>
            <p:cNvSpPr txBox="1"/>
            <p:nvPr/>
          </p:nvSpPr>
          <p:spPr>
            <a:xfrm>
              <a:off x="3062949" y="2678680"/>
              <a:ext cx="1029000" cy="1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29" name="Google Shape;229;p29"/>
          <p:cNvGrpSpPr/>
          <p:nvPr/>
        </p:nvGrpSpPr>
        <p:grpSpPr>
          <a:xfrm>
            <a:off x="1945500" y="2678680"/>
            <a:ext cx="1029000" cy="1038995"/>
            <a:chOff x="1945500" y="2678680"/>
            <a:chExt cx="1029000" cy="1038995"/>
          </a:xfrm>
        </p:grpSpPr>
        <p:sp>
          <p:nvSpPr>
            <p:cNvPr id="230" name="Google Shape;230;p29"/>
            <p:cNvSpPr txBox="1"/>
            <p:nvPr/>
          </p:nvSpPr>
          <p:spPr>
            <a:xfrm>
              <a:off x="1945500" y="2856375"/>
              <a:ext cx="1029000" cy="861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Backfill One season Data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1" name="Google Shape;231;p29"/>
            <p:cNvSpPr txBox="1"/>
            <p:nvPr/>
          </p:nvSpPr>
          <p:spPr>
            <a:xfrm>
              <a:off x="1945500" y="2678680"/>
              <a:ext cx="1029000" cy="1641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32" name="Google Shape;232;p29"/>
          <p:cNvGrpSpPr/>
          <p:nvPr/>
        </p:nvGrpSpPr>
        <p:grpSpPr>
          <a:xfrm>
            <a:off x="828040" y="2678680"/>
            <a:ext cx="1029012" cy="1039104"/>
            <a:chOff x="828040" y="2678680"/>
            <a:chExt cx="1029012" cy="1039104"/>
          </a:xfrm>
        </p:grpSpPr>
        <p:sp>
          <p:nvSpPr>
            <p:cNvPr id="233" name="Google Shape;233;p29"/>
            <p:cNvSpPr txBox="1"/>
            <p:nvPr/>
          </p:nvSpPr>
          <p:spPr>
            <a:xfrm>
              <a:off x="828040" y="2856484"/>
              <a:ext cx="1029000" cy="861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Sample Pipelines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4" name="Google Shape;234;p29"/>
            <p:cNvSpPr txBox="1"/>
            <p:nvPr/>
          </p:nvSpPr>
          <p:spPr>
            <a:xfrm>
              <a:off x="828052" y="2678680"/>
              <a:ext cx="1029000" cy="1641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35" name="Google Shape;235;p29"/>
          <p:cNvGrpSpPr/>
          <p:nvPr/>
        </p:nvGrpSpPr>
        <p:grpSpPr>
          <a:xfrm>
            <a:off x="3062590" y="2041983"/>
            <a:ext cx="1368114" cy="1312853"/>
            <a:chOff x="3588475" y="2010171"/>
            <a:chExt cx="1318664" cy="1265400"/>
          </a:xfrm>
        </p:grpSpPr>
        <p:sp>
          <p:nvSpPr>
            <p:cNvPr id="236" name="Google Shape;236;p29"/>
            <p:cNvSpPr/>
            <p:nvPr/>
          </p:nvSpPr>
          <p:spPr>
            <a:xfrm>
              <a:off x="3588475" y="2010171"/>
              <a:ext cx="1265400" cy="1265400"/>
            </a:xfrm>
            <a:prstGeom prst="blockArc">
              <a:avLst>
                <a:gd fmla="val 10800000" name="adj1"/>
                <a:gd fmla="val 21145742" name="adj2"/>
                <a:gd fmla="val 4708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9"/>
            <p:cNvSpPr/>
            <p:nvPr/>
          </p:nvSpPr>
          <p:spPr>
            <a:xfrm rot="10264840">
              <a:off x="4745726" y="2501027"/>
              <a:ext cx="150925" cy="143128"/>
            </a:xfrm>
            <a:prstGeom prst="triangle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" name="Google Shape;238;p29"/>
          <p:cNvGrpSpPr/>
          <p:nvPr/>
        </p:nvGrpSpPr>
        <p:grpSpPr>
          <a:xfrm rot="10800000">
            <a:off x="3841288" y="3035640"/>
            <a:ext cx="1368114" cy="1312853"/>
            <a:chOff x="3588475" y="2010171"/>
            <a:chExt cx="1318664" cy="1265400"/>
          </a:xfrm>
        </p:grpSpPr>
        <p:sp>
          <p:nvSpPr>
            <p:cNvPr id="239" name="Google Shape;239;p29"/>
            <p:cNvSpPr/>
            <p:nvPr/>
          </p:nvSpPr>
          <p:spPr>
            <a:xfrm>
              <a:off x="3588475" y="2010171"/>
              <a:ext cx="1265400" cy="1265400"/>
            </a:xfrm>
            <a:prstGeom prst="blockArc">
              <a:avLst>
                <a:gd fmla="val 10800000" name="adj1"/>
                <a:gd fmla="val 21145742" name="adj2"/>
                <a:gd fmla="val 4708" name="adj3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9"/>
            <p:cNvSpPr/>
            <p:nvPr/>
          </p:nvSpPr>
          <p:spPr>
            <a:xfrm rot="10264840">
              <a:off x="4745726" y="2501027"/>
              <a:ext cx="150925" cy="143128"/>
            </a:xfrm>
            <a:prstGeom prst="triangle">
              <a:avLst>
                <a:gd fmla="val 50000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51" name="Google Shape;251;p31"/>
          <p:cNvSpPr txBox="1"/>
          <p:nvPr>
            <p:ph idx="1" type="body"/>
          </p:nvPr>
        </p:nvSpPr>
        <p:spPr>
          <a:xfrm>
            <a:off x="729450" y="2078875"/>
            <a:ext cx="7688700" cy="11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 Pipeline: </a:t>
            </a: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https://github.com/salineroa/formula-1-racing-data-pipeline?tab=readme-ov-file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➔"/>
            </a:pPr>
            <a:r>
              <a:rPr lang="en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Analytics Dashboard: </a:t>
            </a: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https://github.com/lucia-corsan/Formula-One-ML/tree/main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</a:t>
            </a:r>
            <a:endParaRPr/>
          </a:p>
        </p:txBody>
      </p:sp>
      <p:sp>
        <p:nvSpPr>
          <p:cNvPr id="145" name="Google Shape;145;p18"/>
          <p:cNvSpPr txBox="1"/>
          <p:nvPr>
            <p:ph idx="4294967295" type="subTitle"/>
          </p:nvPr>
        </p:nvSpPr>
        <p:spPr>
          <a:xfrm>
            <a:off x="2532000" y="1756801"/>
            <a:ext cx="4080000" cy="16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Naveen Saragadam</a:t>
            </a:r>
            <a:endParaRPr b="1"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Rohith Gadichanda</a:t>
            </a:r>
            <a:endParaRPr b="1"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Likith Ramesh</a:t>
            </a:r>
            <a:endParaRPr b="1"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/>
          <p:nvPr>
            <p:ph type="title"/>
          </p:nvPr>
        </p:nvSpPr>
        <p:spPr>
          <a:xfrm>
            <a:off x="686900" y="918350"/>
            <a:ext cx="2859900" cy="151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51" name="Google Shape;151;p19"/>
          <p:cNvSpPr txBox="1"/>
          <p:nvPr>
            <p:ph idx="4294967295" type="subTitle"/>
          </p:nvPr>
        </p:nvSpPr>
        <p:spPr>
          <a:xfrm>
            <a:off x="3634900" y="945302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</a:rPr>
              <a:t>Introduction and Overview</a:t>
            </a:r>
            <a:endParaRPr sz="1600" u="sng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</a:rPr>
              <a:t>Problem Statement </a:t>
            </a:r>
            <a:endParaRPr sz="1600" u="sng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lt1"/>
                </a:solidFill>
              </a:rPr>
              <a:t>Project </a:t>
            </a:r>
            <a:r>
              <a:rPr lang="en" sz="1600" u="sng">
                <a:solidFill>
                  <a:schemeClr val="lt1"/>
                </a:solidFill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Solution</a:t>
            </a:r>
            <a:r>
              <a:rPr lang="en" sz="1600" u="sng">
                <a:solidFill>
                  <a:schemeClr val="lt1"/>
                </a:solidFill>
              </a:rPr>
              <a:t> </a:t>
            </a:r>
            <a:r>
              <a:rPr lang="en" sz="1600" u="sng">
                <a:solidFill>
                  <a:schemeClr val="lt1"/>
                </a:solidFill>
              </a:rPr>
              <a:t>Approach &amp; Architecture</a:t>
            </a:r>
            <a:endParaRPr sz="1600" u="sng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</a:rPr>
              <a:t>Key Features of Dashboard</a:t>
            </a:r>
            <a:endParaRPr sz="1600" u="sng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</a:rPr>
              <a:t>Technologies and Tools</a:t>
            </a:r>
            <a:endParaRPr sz="1600" u="sng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Next Steps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/>
          <p:nvPr>
            <p:ph type="title"/>
          </p:nvPr>
        </p:nvSpPr>
        <p:spPr>
          <a:xfrm>
            <a:off x="729450" y="1322450"/>
            <a:ext cx="7688400" cy="6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and Overview</a:t>
            </a:r>
            <a:endParaRPr/>
          </a:p>
        </p:txBody>
      </p:sp>
      <p:sp>
        <p:nvSpPr>
          <p:cNvPr id="157" name="Google Shape;157;p20"/>
          <p:cNvSpPr txBox="1"/>
          <p:nvPr/>
        </p:nvSpPr>
        <p:spPr>
          <a:xfrm>
            <a:off x="815850" y="2036150"/>
            <a:ext cx="7602000" cy="24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Formula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1 (F1) is the world’s premier single-seater 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racing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championship, featuring 20 drivers from 10 teams competing in high-performance, open-wheel cars across a global 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calendar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of Grand Prix Races.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Objective: </a:t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To create a interactive analytics dashboard for formula 1, leveraging data from races, driver 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performances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and more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 Source:</a:t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Ergast API (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Depreciated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Early 2025), Jolpica API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Problem statement</a:t>
            </a:r>
            <a:endParaRPr sz="3000"/>
          </a:p>
        </p:txBody>
      </p:sp>
      <p:sp>
        <p:nvSpPr>
          <p:cNvPr id="163" name="Google Shape;163;p2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Formula 1 data is fragmented, making it difficult to access and analyze race statistics, compare driver/team performance, and gain insights from historical data. There is a need for a centralized, interactive dashboard that aggregates F1 data, offers visual analytics, and provides insights for performance analysis.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Solution Approach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69" name="Google Shape;169;p2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 an Automated ETL pipeline On ADF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Implementing Medallion Architecture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Create a central Data warehousing solution(Synapse Analytics) for running analytics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Use PowerBI for Dashboard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56100"/>
            <a:ext cx="8839204" cy="4359178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3"/>
          <p:cNvSpPr txBox="1"/>
          <p:nvPr/>
        </p:nvSpPr>
        <p:spPr>
          <a:xfrm>
            <a:off x="1865850" y="63850"/>
            <a:ext cx="44199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Azure Architecture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Azure Cloud (Data Factory, Synapse Analytics, ADLS gen 2, etc)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Databricks (For Data Transformations)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PowerBI (For Dashboard Development)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Jolpica API (For Source Data)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Jira (Project Management)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 and tools</a:t>
            </a:r>
            <a:endParaRPr sz="3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305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Char char="●"/>
            </a:pPr>
            <a:r>
              <a:rPr b="1" lang="en" sz="700">
                <a:solidFill>
                  <a:schemeClr val="lt1"/>
                </a:solidFill>
              </a:rPr>
              <a:t>jfadfa1</a:t>
            </a:r>
            <a:endParaRPr b="1" sz="700">
              <a:solidFill>
                <a:schemeClr val="lt1"/>
              </a:solidFill>
            </a:endParaRPr>
          </a:p>
        </p:txBody>
      </p:sp>
      <p:sp>
        <p:nvSpPr>
          <p:cNvPr id="187" name="Google Shape;187;p2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 of Dashboard</a:t>
            </a:r>
            <a:endParaRPr b="0" sz="3000"/>
          </a:p>
        </p:txBody>
      </p:sp>
      <p:sp>
        <p:nvSpPr>
          <p:cNvPr id="188" name="Google Shape;188;p25"/>
          <p:cNvSpPr txBox="1"/>
          <p:nvPr/>
        </p:nvSpPr>
        <p:spPr>
          <a:xfrm>
            <a:off x="5180075" y="1747650"/>
            <a:ext cx="3362700" cy="16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AutoNum type="arabicPeriod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Race Statistics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AutoNum type="arabicPeriod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Driver </a:t>
            </a: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Comparisons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AutoNum type="arabicPeriod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Team </a:t>
            </a: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Comparisons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AutoNum type="arabicPeriod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Historical </a:t>
            </a: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Comparisons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AutoNum type="arabicPeriod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Season </a:t>
            </a: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Comparisons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AutoNum type="arabicPeriod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Live comparison(Possibility with streaming data solution)</a:t>
            </a: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